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D6B5EF-676C-4F0A-B87B-6BC14D40980E}">
  <a:tblStyle styleId="{01D6B5EF-676C-4F0A-B87B-6BC14D4098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slide" Target="slides/slide44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848c6b31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848c6b31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d14dc092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d14dc092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d14dc092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d14dc092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d14dc092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d14dc09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d14dc092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d14dc092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d14dc092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d14dc092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d14dc092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d14dc092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d36c699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d36c699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d36c699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d36c699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d36c6995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d36c6995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d36c6995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d36c6995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cf3ebce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cf3ebce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d36c6995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d36c6995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d36c6995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d36c6995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d36c6995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d36c6995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d36c6995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d36c6995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d36c6995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d36c6995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d36c6995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d36c6995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d36c6995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d36c6995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d36c6995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d36c6995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d36c6995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d36c6995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d36c6995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d36c6995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cf3ebce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cf3ebce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d36c6995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d36c6995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d36c6995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d36c6995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d36c6995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d36c6995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848c6b31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848c6b31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d36c6995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d36c6995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d36c6995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d36c6995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d36c6995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d36c6995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d36c6995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d36c6995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d36c699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d36c699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d36c6995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d36c6995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cf3ebce4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cf3ebce4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848c6b31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848c6b31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d36c6995a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d36c6995a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848c6b31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848c6b31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d36c6995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d36c6995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848c6b31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848c6b31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3356e5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83356e5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d14dc09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d14dc09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d14dc09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d14dc09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d14dc092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d14dc09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d14dc092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d14dc092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weyl@ufpa.br" TargetMode="External"/><Relationship Id="rId4" Type="http://schemas.openxmlformats.org/officeDocument/2006/relationships/hyperlink" Target="mailto:andrelpf@ufpa.br" TargetMode="External"/><Relationship Id="rId5" Type="http://schemas.openxmlformats.org/officeDocument/2006/relationships/hyperlink" Target="mailto:daynara@ufpa.b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/>
              <a:t>Tópicos Especiais em Telecomunicações IV: Tecnologias de Acesso e Soluções Emergentes para Redes 5G e Além</a:t>
            </a:r>
            <a:endParaRPr sz="35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3: Arquiteturas RAN, tecnologias para o Transporte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535075" y="3985225"/>
            <a:ext cx="694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João Crisóstomo Weyl Albuquerque Costa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jweyl@ufpa.br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André Lucas Pinho Fernandes (</a:t>
            </a:r>
            <a:r>
              <a:rPr lang="pt-BR" u="sng">
                <a:solidFill>
                  <a:schemeClr val="hlink"/>
                </a:solidFill>
                <a:hlinkClick r:id="rId4"/>
              </a:rPr>
              <a:t>andrelpf@ufpa.br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Daynara Dias Souza (</a:t>
            </a:r>
            <a:r>
              <a:rPr lang="pt-BR" u="sng">
                <a:solidFill>
                  <a:schemeClr val="hlink"/>
                </a:solidFill>
                <a:hlinkClick r:id="rId5"/>
              </a:rPr>
              <a:t>daynara@ufpa.br</a:t>
            </a:r>
            <a:r>
              <a:rPr lang="pt-BR"/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11700" y="1152475"/>
            <a:ext cx="85206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Problemas com D-RAN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Exemplo: Demanda de fronthaul para um sistema 16-QAM com 20 MHz de largura de banda no RF?</a:t>
            </a:r>
            <a:endParaRPr sz="1965"/>
          </a:p>
        </p:txBody>
      </p:sp>
      <p:sp>
        <p:nvSpPr>
          <p:cNvPr id="134" name="Google Shape;134;p22"/>
          <p:cNvSpPr txBox="1"/>
          <p:nvPr/>
        </p:nvSpPr>
        <p:spPr>
          <a:xfrm>
            <a:off x="4988850" y="2270375"/>
            <a:ext cx="35739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O menor seno terá amplitude de 0.3162.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Representá</a:t>
            </a:r>
            <a:r>
              <a:rPr lang="pt-BR">
                <a:solidFill>
                  <a:schemeClr val="dk1"/>
                </a:solidFill>
              </a:rPr>
              <a:t>-lo com 2 ou 3 níveis de amplitude </a:t>
            </a:r>
            <a:r>
              <a:rPr lang="pt-BR">
                <a:solidFill>
                  <a:schemeClr val="dk1"/>
                </a:solidFill>
              </a:rPr>
              <a:t>discreta</a:t>
            </a:r>
            <a:r>
              <a:rPr lang="pt-BR">
                <a:solidFill>
                  <a:schemeClr val="dk1"/>
                </a:solidFill>
              </a:rPr>
              <a:t> resultaria em perda de informação.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Para ser “seguro” usaremos 5.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15 níveis de amplitude discreta são </a:t>
            </a:r>
            <a:r>
              <a:rPr lang="pt-BR">
                <a:solidFill>
                  <a:schemeClr val="dk1"/>
                </a:solidFill>
              </a:rPr>
              <a:t>necessários</a:t>
            </a:r>
            <a:r>
              <a:rPr lang="pt-BR">
                <a:solidFill>
                  <a:schemeClr val="dk1"/>
                </a:solidFill>
              </a:rPr>
              <a:t> para representar todos os senos </a:t>
            </a:r>
            <a:r>
              <a:rPr lang="pt-BR">
                <a:solidFill>
                  <a:schemeClr val="dk1"/>
                </a:solidFill>
              </a:rPr>
              <a:t>possíveis.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136900" y="5585500"/>
            <a:ext cx="85206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pt-BR"/>
              <a:t>Sistemas práticos utilizam até 16 bits por amostra. Para uma taxa de amostragem de 30.72 e para um sinal com 20 MHz de BW e modulação 64-QAM: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pt-BR"/>
              <a:t>Demanda de fronthaul de 2*</a:t>
            </a:r>
            <a:r>
              <a:rPr lang="pt-BR">
                <a:solidFill>
                  <a:schemeClr val="dk1"/>
                </a:solidFill>
              </a:rPr>
              <a:t>30.72*16=983 Mbps para uma taxa de pico de 120 Mbps para os usuários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97" y="2299372"/>
            <a:ext cx="4835049" cy="26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11700" y="1152475"/>
            <a:ext cx="8520600" cy="25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69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Char char="●"/>
            </a:pPr>
            <a:r>
              <a:rPr lang="pt-BR" sz="1765"/>
              <a:t>Problemas com D-RAN</a:t>
            </a:r>
            <a:endParaRPr sz="1765"/>
          </a:p>
          <a:p>
            <a:pPr indent="-340693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65"/>
              <a:buChar char="○"/>
            </a:pPr>
            <a:r>
              <a:rPr lang="pt-BR" sz="1765"/>
              <a:t>Exemplo: Demanda de fronthaul para um sistema 16-QAM com 20 MHz de largura de banda no RF?</a:t>
            </a:r>
            <a:endParaRPr sz="1765"/>
          </a:p>
          <a:p>
            <a:pPr indent="-340693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65"/>
              <a:buChar char="■"/>
            </a:pPr>
            <a:r>
              <a:rPr lang="pt-BR" sz="1765"/>
              <a:t>Assim: 20.01 MSa/s*4 bit/Sa=80.02 Mbps</a:t>
            </a:r>
            <a:endParaRPr sz="1765"/>
          </a:p>
          <a:p>
            <a:pPr indent="-340693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65"/>
              <a:buChar char="■"/>
            </a:pPr>
            <a:r>
              <a:rPr lang="pt-BR" sz="1765"/>
              <a:t>Como n.um sistema QAM são transmitidos informações em duas </a:t>
            </a:r>
            <a:r>
              <a:rPr lang="pt-BR" sz="1765"/>
              <a:t>senóides</a:t>
            </a:r>
            <a:r>
              <a:rPr lang="pt-BR" sz="1765"/>
              <a:t> </a:t>
            </a:r>
            <a:r>
              <a:rPr lang="pt-BR" sz="1765"/>
              <a:t>ortogonais</a:t>
            </a:r>
            <a:r>
              <a:rPr lang="pt-BR" sz="1765"/>
              <a:t> (em quadratura e em fase)</a:t>
            </a:r>
            <a:endParaRPr sz="1765"/>
          </a:p>
          <a:p>
            <a:pPr indent="-340693" lvl="3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65"/>
              <a:buChar char="●"/>
            </a:pPr>
            <a:r>
              <a:rPr lang="pt-BR" sz="1765"/>
              <a:t>Demanda de fronthaul=2*80.02=160.04 Mbps para uma taxa de pico de 80 Mbps </a:t>
            </a:r>
            <a:endParaRPr sz="1765"/>
          </a:p>
        </p:txBody>
      </p:sp>
      <p:sp>
        <p:nvSpPr>
          <p:cNvPr id="143" name="Google Shape;143;p23"/>
          <p:cNvSpPr txBox="1"/>
          <p:nvPr/>
        </p:nvSpPr>
        <p:spPr>
          <a:xfrm>
            <a:off x="1730200" y="3321900"/>
            <a:ext cx="70842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pt-BR" sz="1800"/>
              <a:t>Sistemas práticos utilizam até 16 bits por amostra. Para uma taxa de amostragem de 30.72 e para um sinal com 20 MHz de BW e modulação 64-QAM:</a:t>
            </a:r>
            <a:endParaRPr sz="1800"/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pt-BR" sz="1800"/>
              <a:t>Demanda de fronthaul de 2*</a:t>
            </a:r>
            <a:r>
              <a:rPr lang="pt-BR" sz="1800">
                <a:solidFill>
                  <a:schemeClr val="dk1"/>
                </a:solidFill>
              </a:rPr>
              <a:t>30.72*16=983 Mbps para uma taxa de pico de 120 Mbps para os usuários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C</a:t>
            </a:r>
            <a:r>
              <a:rPr lang="pt-BR" sz="1965"/>
              <a:t>-RAN</a:t>
            </a:r>
            <a:endParaRPr sz="1965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37" y="1680250"/>
            <a:ext cx="7905675" cy="313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4"/>
          <p:cNvCxnSpPr/>
          <p:nvPr/>
        </p:nvCxnSpPr>
        <p:spPr>
          <a:xfrm flipH="1" rot="10800000">
            <a:off x="4509250" y="2599825"/>
            <a:ext cx="1560000" cy="181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Functional Splitting</a:t>
            </a:r>
            <a:endParaRPr sz="1965"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93" y="1641199"/>
            <a:ext cx="669385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Functional Splitting</a:t>
            </a:r>
            <a:endParaRPr sz="1965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843350"/>
            <a:ext cx="88201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2973050" y="2679150"/>
            <a:ext cx="565200" cy="44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4725650" y="2679150"/>
            <a:ext cx="565200" cy="44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6478250" y="2679150"/>
            <a:ext cx="565200" cy="44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1144250" y="2679150"/>
            <a:ext cx="565200" cy="44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2058650" y="2679150"/>
            <a:ext cx="565200" cy="44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3887450" y="2679150"/>
            <a:ext cx="565200" cy="44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5620875" y="2679150"/>
            <a:ext cx="2313000" cy="44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Functional Splitting</a:t>
            </a:r>
            <a:endParaRPr sz="1965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50" y="1581975"/>
            <a:ext cx="782848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Functional Splitting</a:t>
            </a:r>
            <a:endParaRPr sz="1965"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175" y="1566350"/>
            <a:ext cx="4231900" cy="35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170125"/>
            <a:ext cx="63393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Topologias</a:t>
            </a:r>
            <a:endParaRPr sz="1965"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075" y="1606300"/>
            <a:ext cx="5204399" cy="347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Tecnologias</a:t>
            </a:r>
            <a:endParaRPr sz="1965"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150" y="1561450"/>
            <a:ext cx="6527700" cy="34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1152475"/>
            <a:ext cx="47712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 sz="1800"/>
              <a:t>Redes de Acesso por Rádio (RAN):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pt-BR" sz="1800">
                <a:solidFill>
                  <a:schemeClr val="dk1"/>
                </a:solidFill>
              </a:rPr>
              <a:t>Conjunto de enlaces e equipa- mentos que possibilita a </a:t>
            </a:r>
            <a:r>
              <a:rPr lang="pt-BR" sz="1800"/>
              <a:t>c</a:t>
            </a:r>
            <a:r>
              <a:rPr lang="pt-BR" sz="1800"/>
              <a:t>omu- nicação com os terminais móveis na periferia, permitindo sua conexão com a rede central.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pt-BR" sz="1800"/>
              <a:t>São a “última milha”.</a:t>
            </a:r>
            <a:endParaRPr sz="18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125" y="1490050"/>
            <a:ext cx="3612775" cy="27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3160075"/>
            <a:ext cx="4771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>
                <a:solidFill>
                  <a:schemeClr val="dk1"/>
                </a:solidFill>
              </a:rPr>
              <a:t>Backhaul móvel: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800">
                <a:solidFill>
                  <a:schemeClr val="dk1"/>
                </a:solidFill>
              </a:rPr>
              <a:t>Conjunto de enlaces e equipa- mentos que ligam a RAN a rede central.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800">
                <a:solidFill>
                  <a:schemeClr val="dk1"/>
                </a:solidFill>
              </a:rPr>
              <a:t>São a “penúltima milha”</a:t>
            </a:r>
            <a:endParaRPr sz="1800"/>
          </a:p>
        </p:txBody>
      </p:sp>
      <p:sp>
        <p:nvSpPr>
          <p:cNvPr id="65" name="Google Shape;65;p14"/>
          <p:cNvSpPr/>
          <p:nvPr/>
        </p:nvSpPr>
        <p:spPr>
          <a:xfrm>
            <a:off x="4894725" y="2214350"/>
            <a:ext cx="1560000" cy="223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7131425" y="2214350"/>
            <a:ext cx="1757100" cy="223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-1999033">
            <a:off x="4764756" y="1711339"/>
            <a:ext cx="1559878" cy="470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 rot="2264960">
            <a:off x="7153883" y="1580740"/>
            <a:ext cx="1559764" cy="470692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Cabos de Cobre</a:t>
            </a:r>
            <a:endParaRPr sz="1965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5" y="2248175"/>
            <a:ext cx="2975245" cy="2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550" y="1761725"/>
            <a:ext cx="2830275" cy="2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5">
            <a:alphaModFix/>
          </a:blip>
          <a:srcRect b="0" l="14025" r="29326" t="0"/>
          <a:stretch/>
        </p:blipFill>
        <p:spPr>
          <a:xfrm>
            <a:off x="6062200" y="2189413"/>
            <a:ext cx="2770100" cy="19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33" y="1929825"/>
            <a:ext cx="4880517" cy="31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Cabos de Cobre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DSL</a:t>
            </a:r>
            <a:endParaRPr sz="1965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Cabos de Cobre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DOCSIS</a:t>
            </a:r>
            <a:endParaRPr sz="1965"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625" y="1902500"/>
            <a:ext cx="4267476" cy="31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/>
        </p:nvSpPr>
        <p:spPr>
          <a:xfrm>
            <a:off x="6320100" y="3648450"/>
            <a:ext cx="262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DOCSIS 3.1 pode </a:t>
            </a:r>
            <a:r>
              <a:rPr lang="pt-BR"/>
              <a:t>atingir</a:t>
            </a:r>
            <a:r>
              <a:rPr lang="pt-BR"/>
              <a:t> taxas de 10 Gbps em 100 m de enlace ou mais com a </a:t>
            </a:r>
            <a:r>
              <a:rPr lang="pt-BR"/>
              <a:t>configuração</a:t>
            </a:r>
            <a:r>
              <a:rPr lang="pt-BR"/>
              <a:t> (b)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Cabos de Cobre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Desenvolvimentos de Fronthaul</a:t>
            </a:r>
            <a:endParaRPr sz="1965"/>
          </a:p>
          <a:p>
            <a:pPr indent="-35339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■"/>
            </a:pPr>
            <a:r>
              <a:rPr lang="pt-BR" sz="1965"/>
              <a:t>CRA</a:t>
            </a:r>
            <a:endParaRPr sz="1965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775" y="2030525"/>
            <a:ext cx="4652125" cy="29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50" y="2266950"/>
            <a:ext cx="2646650" cy="1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1083725" y="4289625"/>
            <a:ext cx="174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Ericsson Radio Dot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Huwaei Lampsite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Cabos de Cobre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Desenvolvimentos de Fronthaul</a:t>
            </a:r>
            <a:endParaRPr sz="1965"/>
          </a:p>
          <a:p>
            <a:pPr indent="-35339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■"/>
            </a:pPr>
            <a:r>
              <a:rPr lang="pt-BR" sz="1965"/>
              <a:t>Banda Útil</a:t>
            </a:r>
            <a:endParaRPr sz="1965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327" y="2370050"/>
            <a:ext cx="6191100" cy="277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6"/>
          <p:cNvCxnSpPr/>
          <p:nvPr/>
        </p:nvCxnSpPr>
        <p:spPr>
          <a:xfrm flipH="1" rot="10800000">
            <a:off x="7032800" y="2940325"/>
            <a:ext cx="5109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6"/>
          <p:cNvSpPr txBox="1"/>
          <p:nvPr/>
        </p:nvSpPr>
        <p:spPr>
          <a:xfrm>
            <a:off x="7543700" y="2715025"/>
            <a:ext cx="14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Apenas um par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254" name="Google Shape;254;p3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Cabos de Cobre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Desenvolvimentos de Fronthaul</a:t>
            </a:r>
            <a:endParaRPr sz="1965"/>
          </a:p>
          <a:p>
            <a:pPr indent="-35339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■"/>
            </a:pPr>
            <a:r>
              <a:rPr lang="pt-BR" sz="1965"/>
              <a:t>Modo Fantasma</a:t>
            </a:r>
            <a:endParaRPr sz="1965"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88" y="2297800"/>
            <a:ext cx="6807024" cy="26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Fibra </a:t>
            </a:r>
            <a:r>
              <a:rPr lang="pt-BR">
                <a:solidFill>
                  <a:schemeClr val="dk1"/>
                </a:solidFill>
              </a:rPr>
              <a:t>Óptica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75" y="1993125"/>
            <a:ext cx="4408225" cy="25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001" y="1575400"/>
            <a:ext cx="3295926" cy="16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375" y="3294902"/>
            <a:ext cx="4262725" cy="176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Fibra Óptica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44851"/>
            <a:ext cx="3493661" cy="13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25" y="3679825"/>
            <a:ext cx="3632000" cy="11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225" y="2153975"/>
            <a:ext cx="5051624" cy="267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Fibra Óptica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50" y="1577875"/>
            <a:ext cx="4920775" cy="35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888" y="1563775"/>
            <a:ext cx="68103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Fibra Óptica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WDM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75" y="1170125"/>
            <a:ext cx="2513025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175" y="1335249"/>
            <a:ext cx="3157650" cy="3490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5"/>
          <p:cNvCxnSpPr/>
          <p:nvPr/>
        </p:nvCxnSpPr>
        <p:spPr>
          <a:xfrm>
            <a:off x="6069100" y="1855700"/>
            <a:ext cx="1855800" cy="72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5"/>
          <p:cNvCxnSpPr/>
          <p:nvPr/>
        </p:nvCxnSpPr>
        <p:spPr>
          <a:xfrm flipH="1">
            <a:off x="1183475" y="3106275"/>
            <a:ext cx="2864100" cy="41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/>
          <p:nvPr/>
        </p:nvCxnSpPr>
        <p:spPr>
          <a:xfrm>
            <a:off x="5885325" y="3106275"/>
            <a:ext cx="1855800" cy="72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" name="Google Shape;79;p15"/>
          <p:cNvSpPr txBox="1"/>
          <p:nvPr/>
        </p:nvSpPr>
        <p:spPr>
          <a:xfrm>
            <a:off x="7337600" y="2491488"/>
            <a:ext cx="19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Elementos de antena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7490000" y="3786888"/>
            <a:ext cx="19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 de Backhaul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-67250" y="3571350"/>
            <a:ext cx="17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Armário</a:t>
            </a:r>
            <a:r>
              <a:rPr lang="pt-BR"/>
              <a:t> contendo equipamentos de processamento</a:t>
            </a:r>
            <a:endParaRPr/>
          </a:p>
        </p:txBody>
      </p:sp>
      <p:cxnSp>
        <p:nvCxnSpPr>
          <p:cNvPr id="82" name="Google Shape;82;p15"/>
          <p:cNvCxnSpPr>
            <a:endCxn id="79" idx="1"/>
          </p:cNvCxnSpPr>
          <p:nvPr/>
        </p:nvCxnSpPr>
        <p:spPr>
          <a:xfrm>
            <a:off x="4478000" y="2648988"/>
            <a:ext cx="2859600" cy="4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>
            <a:endCxn id="80" idx="1"/>
          </p:cNvCxnSpPr>
          <p:nvPr/>
        </p:nvCxnSpPr>
        <p:spPr>
          <a:xfrm>
            <a:off x="3850400" y="2877588"/>
            <a:ext cx="3639600" cy="110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Fibra Óptica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Comparativo de Tecnologias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500" y="1882825"/>
            <a:ext cx="6949269" cy="35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Fibra Óptica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Comparação de PONS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375" y="1781775"/>
            <a:ext cx="4163849" cy="336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307" name="Google Shape;307;p4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Fibra Óptica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Desenvolvimentos de Fronthaul</a:t>
            </a:r>
            <a:endParaRPr sz="1965"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600" y="1962025"/>
            <a:ext cx="4761800" cy="29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/>
        </p:nvSpPr>
        <p:spPr>
          <a:xfrm>
            <a:off x="3190375" y="4743300"/>
            <a:ext cx="65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Capacity increase over LTE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1700" y="1152475"/>
            <a:ext cx="8520600" cy="38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Enlaces de microondas 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são a tecnologia de backhaul mais difundida em regiões urbanas e rurais. 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pt-BR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Implementação </a:t>
            </a:r>
            <a:r>
              <a:rPr lang="pt-BR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rápida</a:t>
            </a:r>
            <a:r>
              <a:rPr lang="pt-BR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 simplificada.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2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■"/>
            </a:pPr>
            <a:r>
              <a:rPr lang="pt-BR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Baixos custos de </a:t>
            </a:r>
            <a:r>
              <a:rPr lang="pt-BR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instalação</a:t>
            </a:r>
            <a:r>
              <a:rPr lang="pt-BR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2" marL="13716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■"/>
            </a:pPr>
            <a:r>
              <a:rPr lang="pt-BR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Alta capacidade (Varios Gbps).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625" y="2517438"/>
            <a:ext cx="2965525" cy="23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074" y="2430025"/>
            <a:ext cx="3184899" cy="25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5"/>
          <p:cNvSpPr txBox="1"/>
          <p:nvPr/>
        </p:nvSpPr>
        <p:spPr>
          <a:xfrm>
            <a:off x="1869150" y="4840500"/>
            <a:ext cx="6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P2P</a:t>
            </a:r>
            <a:endParaRPr/>
          </a:p>
        </p:txBody>
      </p:sp>
      <p:sp>
        <p:nvSpPr>
          <p:cNvPr id="319" name="Google Shape;319;p45"/>
          <p:cNvSpPr txBox="1"/>
          <p:nvPr/>
        </p:nvSpPr>
        <p:spPr>
          <a:xfrm>
            <a:off x="6459100" y="4819500"/>
            <a:ext cx="6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PMP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325" name="Google Shape;325;p4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Enlaces de microondas.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As microondas compreendem das ondas </a:t>
            </a:r>
            <a:r>
              <a:rPr lang="pt-BR" sz="1965"/>
              <a:t>eletromagnéticas</a:t>
            </a:r>
            <a:r>
              <a:rPr lang="pt-BR" sz="1965"/>
              <a:t> com </a:t>
            </a:r>
            <a:r>
              <a:rPr lang="pt-BR" sz="1965"/>
              <a:t>frequência</a:t>
            </a:r>
            <a:r>
              <a:rPr lang="pt-BR" sz="1965"/>
              <a:t> entre 3 </a:t>
            </a:r>
            <a:r>
              <a:rPr lang="pt-BR" sz="1965">
                <a:solidFill>
                  <a:schemeClr val="dk1"/>
                </a:solidFill>
              </a:rPr>
              <a:t>GHz</a:t>
            </a:r>
            <a:r>
              <a:rPr lang="pt-BR" sz="1965"/>
              <a:t> e 3000 GHz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Tipicamente </a:t>
            </a:r>
            <a:r>
              <a:rPr lang="pt-BR" sz="1965"/>
              <a:t>os enlaces de </a:t>
            </a:r>
            <a:r>
              <a:rPr lang="pt-BR" sz="1965">
                <a:solidFill>
                  <a:schemeClr val="dk1"/>
                </a:solidFill>
              </a:rPr>
              <a:t>microondas usados para backhaul são implementados nas frequências de 10.5 GHz, 26 GHz e 28 GHz.</a:t>
            </a:r>
            <a:endParaRPr sz="1965">
              <a:solidFill>
                <a:schemeClr val="dk1"/>
              </a:solidFill>
            </a:endParaRPr>
          </a:p>
          <a:p>
            <a:pPr indent="-35339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Char char="■"/>
            </a:pPr>
            <a:r>
              <a:rPr lang="pt-BR" sz="1965">
                <a:solidFill>
                  <a:schemeClr val="dk1"/>
                </a:solidFill>
              </a:rPr>
              <a:t>RANs geralmente utilizam sub-6 GHz  para comunicação com as UEs.</a:t>
            </a:r>
            <a:endParaRPr sz="1965"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375" y="3372425"/>
            <a:ext cx="3965775" cy="16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332" name="Google Shape;332;p4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Char char="●"/>
            </a:pPr>
            <a:r>
              <a:rPr lang="pt-BR" sz="1965">
                <a:solidFill>
                  <a:schemeClr val="dk1"/>
                </a:solidFill>
              </a:rPr>
              <a:t>Enlaces de microondas.</a:t>
            </a:r>
            <a:endParaRPr sz="1965">
              <a:solidFill>
                <a:schemeClr val="dk1"/>
              </a:solidFill>
            </a:endParaRPr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Char char="○"/>
            </a:pPr>
            <a:r>
              <a:rPr lang="pt-BR" sz="1965">
                <a:solidFill>
                  <a:schemeClr val="dk1"/>
                </a:solidFill>
              </a:rPr>
              <a:t>Operação nas faixas de mmWave pode ser desejável devido a maior largura de banda disponível apesar das limitações em alcance.</a:t>
            </a:r>
            <a:endParaRPr sz="1965">
              <a:solidFill>
                <a:schemeClr val="dk1"/>
              </a:solidFill>
            </a:endParaRPr>
          </a:p>
          <a:p>
            <a:pPr indent="-35339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Char char="■"/>
            </a:pPr>
            <a:r>
              <a:rPr lang="pt-BR" sz="1965">
                <a:solidFill>
                  <a:schemeClr val="dk1"/>
                </a:solidFill>
              </a:rPr>
              <a:t>De fato a operação típica de um backhaul microondas já ocorre em mmWave para 26 GHz e 28 GHz.</a:t>
            </a:r>
            <a:endParaRPr sz="1965">
              <a:solidFill>
                <a:schemeClr val="dk1"/>
              </a:solidFill>
            </a:endParaRPr>
          </a:p>
          <a:p>
            <a:pPr indent="-35339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Char char="■"/>
            </a:pPr>
            <a:r>
              <a:rPr lang="pt-BR" sz="1965">
                <a:solidFill>
                  <a:schemeClr val="dk1"/>
                </a:solidFill>
              </a:rPr>
              <a:t>Apesar disso na operação pura mmWave faixas entre 70-100 GHz 125-160 GHz e 200-220 GHz podem ser exploradas</a:t>
            </a:r>
            <a:endParaRPr sz="1965">
              <a:solidFill>
                <a:schemeClr val="dk1"/>
              </a:solidFill>
            </a:endParaRPr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Char char="○"/>
            </a:pPr>
            <a:r>
              <a:rPr lang="pt-BR" sz="1965">
                <a:solidFill>
                  <a:schemeClr val="dk1"/>
                </a:solidFill>
              </a:rPr>
              <a:t>Operação em sub-6 GHz pode ser desejável devido a menores limitações em alcance e cobertura.</a:t>
            </a:r>
            <a:endParaRPr sz="19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338" name="Google Shape;338;p4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Enlaces de microondas.</a:t>
            </a:r>
            <a:endParaRPr sz="1965"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800" y="1715725"/>
            <a:ext cx="5660850" cy="30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</p:txBody>
      </p:sp>
      <p:sp>
        <p:nvSpPr>
          <p:cNvPr id="345" name="Google Shape;345;p4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Char char="●"/>
            </a:pPr>
            <a:r>
              <a:rPr lang="pt-BR" sz="1965">
                <a:solidFill>
                  <a:schemeClr val="dk1"/>
                </a:solidFill>
              </a:rPr>
              <a:t>Enlaces de microondas.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Desenvolvimentos de Fronthaul</a:t>
            </a:r>
            <a:endParaRPr sz="1965"/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25" y="1990875"/>
            <a:ext cx="6610350" cy="31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9"/>
          <p:cNvSpPr txBox="1"/>
          <p:nvPr/>
        </p:nvSpPr>
        <p:spPr>
          <a:xfrm>
            <a:off x="5889825" y="1317800"/>
            <a:ext cx="30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opção 6 </a:t>
            </a:r>
            <a:r>
              <a:rPr lang="pt-BR"/>
              <a:t>conseguiria</a:t>
            </a:r>
            <a:r>
              <a:rPr lang="pt-BR"/>
              <a:t> um sinal 4G com 400 MHz  </a:t>
            </a:r>
            <a:endParaRPr/>
          </a:p>
        </p:txBody>
      </p:sp>
      <p:cxnSp>
        <p:nvCxnSpPr>
          <p:cNvPr id="348" name="Google Shape;348;p49"/>
          <p:cNvCxnSpPr>
            <a:endCxn id="347" idx="1"/>
          </p:cNvCxnSpPr>
          <p:nvPr/>
        </p:nvCxnSpPr>
        <p:spPr>
          <a:xfrm flipH="1" rot="10800000">
            <a:off x="5446125" y="1625600"/>
            <a:ext cx="443700" cy="4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311700" y="1152475"/>
            <a:ext cx="83724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Satélite: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A comunicação por satélite cobre amplas regiões e está disponível em todo o mundo, com tempos de implantação relativamente rápidos e alta disponibilidade.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5" name="Google Shape;355;p50"/>
          <p:cNvPicPr preferRelativeResize="0"/>
          <p:nvPr/>
        </p:nvPicPr>
        <p:blipFill rotWithShape="1">
          <a:blip r:embed="rId3">
            <a:alphaModFix/>
          </a:blip>
          <a:srcRect b="13495" l="0" r="0" t="10855"/>
          <a:stretch/>
        </p:blipFill>
        <p:spPr>
          <a:xfrm>
            <a:off x="2178375" y="2200200"/>
            <a:ext cx="4938000" cy="24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311700" y="1152475"/>
            <a:ext cx="86421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A comunicação por satélite torna-se uma opção para locais onde o custo de instalar uma solução com fio supera o custo dos Mbps consumidos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Outra aplicação é em cenários de alta mobilidade, como navios de transporte, aviões ou até mesmo estações base móveis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62" name="Google Shape;362;p51"/>
          <p:cNvPicPr preferRelativeResize="0"/>
          <p:nvPr/>
        </p:nvPicPr>
        <p:blipFill rotWithShape="1">
          <a:blip r:embed="rId3">
            <a:alphaModFix/>
          </a:blip>
          <a:srcRect b="0" l="0" r="3642" t="3781"/>
          <a:stretch/>
        </p:blipFill>
        <p:spPr>
          <a:xfrm>
            <a:off x="3533400" y="2055875"/>
            <a:ext cx="5376650" cy="30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Arquiteturas RAN (Arquiteturas de Estação Base)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825" y="1937600"/>
            <a:ext cx="6401551" cy="24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All-in-one (Usada antigamente):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311700" y="1152475"/>
            <a:ext cx="843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As taxas de dados de satélite variam de 15 a 50 Mbps, enquanto a latência é da ordem de centenas de milissegundos (principalmente devido ao atraso de propagação)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As bandas de frequência de satélite usuais são 4–6, 10–12 e 20–30 GHz, que podem estar sujeitas às condições meteorológicas (por exemplo, chuva, nevoeiro), especialmente em altas frequências onde se espera uma atenuação pela chuva de até 24 dB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As redes de satélite de alto rendimento podem fornecer serviço de banda larga aos usuários finais com velocidades superiores a 100 Mbps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025" y="2734250"/>
            <a:ext cx="5199326" cy="23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3"/>
          <p:cNvSpPr txBox="1"/>
          <p:nvPr>
            <p:ph idx="1" type="body"/>
          </p:nvPr>
        </p:nvSpPr>
        <p:spPr>
          <a:xfrm>
            <a:off x="311700" y="1152475"/>
            <a:ext cx="468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T</a:t>
            </a:r>
            <a:r>
              <a:rPr lang="pt-BR" sz="1700">
                <a:solidFill>
                  <a:schemeClr val="dk1"/>
                </a:solidFill>
              </a:rPr>
              <a:t>ransmissões coordenadas de constelações de satélites podem atingir até atualmente 150 Mbps, com picos de 200 Mbps, futuramente espera-se que alcance 1Gbps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76" name="Google Shape;376;p53"/>
          <p:cNvPicPr preferRelativeResize="0"/>
          <p:nvPr/>
        </p:nvPicPr>
        <p:blipFill rotWithShape="1">
          <a:blip r:embed="rId3">
            <a:alphaModFix/>
          </a:blip>
          <a:srcRect b="1088" l="0" r="0" t="0"/>
          <a:stretch/>
        </p:blipFill>
        <p:spPr>
          <a:xfrm>
            <a:off x="5385400" y="1258750"/>
            <a:ext cx="3091424" cy="335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4"/>
          <p:cNvSpPr txBox="1"/>
          <p:nvPr>
            <p:ph idx="1" type="body"/>
          </p:nvPr>
        </p:nvSpPr>
        <p:spPr>
          <a:xfrm>
            <a:off x="311700" y="1152475"/>
            <a:ext cx="76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Tecnologias sem fio e características de desempenho correspondentes</a:t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383" name="Google Shape;383;p54"/>
          <p:cNvGraphicFramePr/>
          <p:nvPr/>
        </p:nvGraphicFramePr>
        <p:xfrm>
          <a:off x="240600" y="181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{01D6B5EF-676C-4F0A-B87B-6BC14D40980E}</a:tableStyleId>
              </a:tblPr>
              <a:tblGrid>
                <a:gridCol w="2319125"/>
                <a:gridCol w="1094525"/>
                <a:gridCol w="1202050"/>
                <a:gridCol w="1344800"/>
                <a:gridCol w="27918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Tecnologia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US + 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Latência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Distância de alcance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Frequências de operação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Microondas </a:t>
                      </a:r>
                      <a:r>
                        <a:rPr lang="pt-BR">
                          <a:solidFill>
                            <a:schemeClr val="dk1"/>
                          </a:solidFill>
                        </a:rPr>
                        <a:t>(P2P e PMP)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~2Gbps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~</a:t>
                      </a:r>
                      <a:r>
                        <a:rPr lang="pt-BR"/>
                        <a:t>1 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2-4 Km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10.5, 26, e 28 GHz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Satélite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~200 Mbps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pt-BR">
                          <a:solidFill>
                            <a:schemeClr val="dk1"/>
                          </a:solidFill>
                        </a:rPr>
                        <a:t>300 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onipresente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4–6, 10–12 e 20–30 GHz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mmWave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~2</a:t>
                      </a:r>
                      <a:r>
                        <a:rPr lang="pt-BR"/>
                        <a:t>0Gbps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pt-BR">
                          <a:solidFill>
                            <a:schemeClr val="dk1"/>
                          </a:solidFill>
                        </a:rPr>
                        <a:t>200 μs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Até 3 Km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28 e 38 GHz, </a:t>
                      </a:r>
                      <a:r>
                        <a:rPr b="1" lang="pt-BR"/>
                        <a:t>E-band (71–76 GHz, 81–86 GHz)</a:t>
                      </a:r>
                      <a:r>
                        <a:rPr lang="pt-BR"/>
                        <a:t>, e 92–95 GHz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sub 6GHz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~900 Mbps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2-20 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250 m a 10 Km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2.4, 3, 5 GHz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Comparação qualitativa de diferentes tecnologias com e sem fio, onde o pior desempenho relativo é denotado como 0 e o melhor como 10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50" y="2189525"/>
            <a:ext cx="8673499" cy="26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Topologias e Tecnologias para o Transporte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6" name="Google Shape;396;p56"/>
          <p:cNvSpPr txBox="1"/>
          <p:nvPr>
            <p:ph idx="1" type="body"/>
          </p:nvPr>
        </p:nvSpPr>
        <p:spPr>
          <a:xfrm>
            <a:off x="311700" y="1152475"/>
            <a:ext cx="87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Em suma, essas tecnologias se complementam, portanto, uma rede de backhaul robusta precisa abranger essas diferentes soluções - sem fio e com fio - a fim de atender aos requisitos rigorosos das futuras redes sem fio.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97" name="Google Shape;397;p56"/>
          <p:cNvPicPr preferRelativeResize="0"/>
          <p:nvPr/>
        </p:nvPicPr>
        <p:blipFill rotWithShape="1">
          <a:blip r:embed="rId3">
            <a:alphaModFix/>
          </a:blip>
          <a:srcRect b="3855" l="11249" r="10355" t="8525"/>
          <a:stretch/>
        </p:blipFill>
        <p:spPr>
          <a:xfrm>
            <a:off x="1963050" y="2230700"/>
            <a:ext cx="5677751" cy="28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6"/>
          <p:cNvSpPr txBox="1"/>
          <p:nvPr/>
        </p:nvSpPr>
        <p:spPr>
          <a:xfrm>
            <a:off x="3087450" y="1916050"/>
            <a:ext cx="32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1"/>
                </a:solidFill>
              </a:rPr>
              <a:t>Hybrid Satellite-Terrestrial Backhauling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Arquiteturas RAN (Arquiteturas de Estação Base)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D-RAN</a:t>
            </a:r>
            <a:r>
              <a:rPr lang="pt-BR" sz="1965"/>
              <a:t> (</a:t>
            </a:r>
            <a:r>
              <a:rPr lang="pt-BR" sz="1965"/>
              <a:t>Implementada</a:t>
            </a:r>
            <a:r>
              <a:rPr lang="pt-BR" sz="1965"/>
              <a:t> </a:t>
            </a:r>
            <a:r>
              <a:rPr lang="pt-BR" sz="1965"/>
              <a:t>atualmente</a:t>
            </a:r>
            <a:r>
              <a:rPr lang="pt-BR" sz="1965"/>
              <a:t>):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50" y="1874402"/>
            <a:ext cx="6547474" cy="25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Arquiteturas RAN (Arquiteturas de Estação Base)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D-RAN vs All-in-One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Energia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Resfriamento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Alcance de Enl.</a:t>
            </a:r>
            <a:endParaRPr sz="1965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75" y="1636498"/>
            <a:ext cx="5283650" cy="3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Arquiteturas RAN (Arquiteturas de Estação Base)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550" y="1706775"/>
            <a:ext cx="3825700" cy="31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9550" y="1706775"/>
            <a:ext cx="3825700" cy="31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Problemas com D-RAN</a:t>
            </a:r>
            <a:endParaRPr sz="196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Problemas com D-RAN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Expansão exagerada da largura de banda demanda para o fronthaul com o aumento da capacidade dos usuários.</a:t>
            </a:r>
            <a:endParaRPr sz="1965"/>
          </a:p>
          <a:p>
            <a:pPr indent="-35339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●"/>
            </a:pPr>
            <a:r>
              <a:rPr lang="pt-BR" sz="1965"/>
              <a:t>Taxa de amostragem (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Nyquist</a:t>
            </a:r>
            <a:r>
              <a:rPr lang="pt-BR" sz="1965"/>
              <a:t>)</a:t>
            </a:r>
            <a:endParaRPr sz="1965"/>
          </a:p>
          <a:p>
            <a:pPr indent="-35339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●"/>
            </a:pPr>
            <a:r>
              <a:rPr lang="pt-BR" sz="1965"/>
              <a:t>Tamanho de amostras</a:t>
            </a:r>
            <a:endParaRPr sz="1965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75" y="3066575"/>
            <a:ext cx="8269923" cy="17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Arquiteturas RAN (Arquiteturas de Estação Base)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11700" y="1152475"/>
            <a:ext cx="85206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339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5"/>
              <a:buChar char="●"/>
            </a:pPr>
            <a:r>
              <a:rPr lang="pt-BR" sz="1965"/>
              <a:t>Problemas com D-RAN</a:t>
            </a:r>
            <a:endParaRPr sz="1965"/>
          </a:p>
          <a:p>
            <a:pPr indent="-35339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65"/>
              <a:buChar char="○"/>
            </a:pPr>
            <a:r>
              <a:rPr lang="pt-BR" sz="1965"/>
              <a:t>Exemplo: Demanda de fronthaul para um sistema 16-QAM com 20 MHz de largura de banda no RF?</a:t>
            </a:r>
            <a:endParaRPr sz="1965"/>
          </a:p>
        </p:txBody>
      </p:sp>
      <p:sp>
        <p:nvSpPr>
          <p:cNvPr id="126" name="Google Shape;126;p21"/>
          <p:cNvSpPr txBox="1"/>
          <p:nvPr/>
        </p:nvSpPr>
        <p:spPr>
          <a:xfrm>
            <a:off x="311700" y="2143075"/>
            <a:ext cx="85206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/>
              <a:t>Na banda base a largura de banda será 10 MHz, logo a taxa de de amostragem deve ser maior que 20 MSa/s.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pt-BR"/>
              <a:t>Escolheremos 20.01 </a:t>
            </a:r>
            <a:r>
              <a:rPr lang="pt-BR">
                <a:solidFill>
                  <a:schemeClr val="dk1"/>
                </a:solidFill>
              </a:rPr>
              <a:t>MSa/s.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/>
              <a:t>Uma constelação de energia </a:t>
            </a:r>
            <a:r>
              <a:rPr lang="pt-BR"/>
              <a:t>unitária</a:t>
            </a:r>
            <a:r>
              <a:rPr lang="pt-BR"/>
              <a:t> possuirá os </a:t>
            </a:r>
            <a:r>
              <a:rPr lang="pt-BR"/>
              <a:t>símbolos: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-0.9487 - 0.9487i  -0.3162 - 0.9487i   0.3162 - 0.9487i   0.9487 - 0.9487i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-0.9487 - 0.3162i  -0.3162 - 0.3162i   0.3162 - 0.3162i   0.9487 - 0.3162i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-0.9487 + 0.3162i  -0.3162 + 0.3162i   0.3162 + 0.3162i   0.9487 + 0.3162i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-0.9487 + 0.9487i  -0.3162 + 0.9487i   0.3162 + 0.9487i   0.9487 + 0.9487i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136900" y="5585500"/>
            <a:ext cx="85206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pt-BR"/>
              <a:t>Sistemas </a:t>
            </a:r>
            <a:r>
              <a:rPr lang="pt-BR"/>
              <a:t>práticos</a:t>
            </a:r>
            <a:r>
              <a:rPr lang="pt-BR"/>
              <a:t> utilizam até 16 bits por amostra. Para uma taxa de amostragem de 30.72 e para um sinal com 20 MHz de BW e modulação 64-QAM: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pt-BR"/>
              <a:t>Demanda de fronthaul de 2*</a:t>
            </a:r>
            <a:r>
              <a:rPr lang="pt-BR">
                <a:solidFill>
                  <a:schemeClr val="dk1"/>
                </a:solidFill>
              </a:rPr>
              <a:t>30.72*16=983 Mbps para uma taxa de pico de 120 Mbps para os usuários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000000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